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3"/>
  </p:notesMasterIdLst>
  <p:handoutMasterIdLst>
    <p:handoutMasterId r:id="rId24"/>
  </p:handoutMasterIdLst>
  <p:sldIdLst>
    <p:sldId id="257" r:id="rId5"/>
    <p:sldId id="389" r:id="rId6"/>
    <p:sldId id="399" r:id="rId7"/>
    <p:sldId id="270" r:id="rId8"/>
    <p:sldId id="278" r:id="rId9"/>
    <p:sldId id="279" r:id="rId10"/>
    <p:sldId id="398" r:id="rId11"/>
    <p:sldId id="395" r:id="rId12"/>
    <p:sldId id="277" r:id="rId13"/>
    <p:sldId id="397" r:id="rId14"/>
    <p:sldId id="268" r:id="rId15"/>
    <p:sldId id="402" r:id="rId16"/>
    <p:sldId id="396" r:id="rId17"/>
    <p:sldId id="400" r:id="rId18"/>
    <p:sldId id="401" r:id="rId19"/>
    <p:sldId id="393" r:id="rId20"/>
    <p:sldId id="272" r:id="rId21"/>
    <p:sldId id="391" r:id="rId22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1724" autoAdjust="0"/>
  </p:normalViewPr>
  <p:slideViewPr>
    <p:cSldViewPr snapToGrid="0">
      <p:cViewPr varScale="1">
        <p:scale>
          <a:sx n="57" d="100"/>
          <a:sy n="57" d="100"/>
        </p:scale>
        <p:origin x="1016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14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9DDA6-D6DD-43B6-826F-19575D01FC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7BEC76-60D7-4AA6-A28D-A9814FB02E8C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b="1" baseline="0" noProof="0" dirty="0" smtClean="0"/>
            <a:t>Diseño y evaluación de una arquitectura que sea capaz de imitar o clonar voces de un personaje ficticio.</a:t>
          </a:r>
          <a:endParaRPr lang="es-ES" noProof="0" dirty="0"/>
        </a:p>
      </dgm:t>
    </dgm:pt>
    <dgm:pt modelId="{DE997DB6-319F-42D4-99FB-728216564747}" type="parTrans" cxnId="{72E90283-CBF3-4D95-A6D9-3C477F0B82B7}">
      <dgm:prSet/>
      <dgm:spPr/>
      <dgm:t>
        <a:bodyPr/>
        <a:lstStyle/>
        <a:p>
          <a:endParaRPr lang="en-US"/>
        </a:p>
      </dgm:t>
    </dgm:pt>
    <dgm:pt modelId="{C1642652-4C2E-475C-84CD-2038A7782468}" type="sibTrans" cxnId="{72E90283-CBF3-4D95-A6D9-3C477F0B82B7}">
      <dgm:prSet/>
      <dgm:spPr/>
      <dgm:t>
        <a:bodyPr/>
        <a:lstStyle/>
        <a:p>
          <a:endParaRPr lang="en-US"/>
        </a:p>
      </dgm:t>
    </dgm:pt>
    <dgm:pt modelId="{BB87D4BC-E74F-4072-892C-817795682C88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es-ES" sz="4000" b="1" kern="1200" baseline="0" dirty="0">
              <a:solidFill>
                <a:prstClr val="white"/>
              </a:solidFill>
              <a:latin typeface="Gill Sans MT"/>
              <a:ea typeface="+mn-ea"/>
              <a:cs typeface="+mn-cs"/>
            </a:rPr>
            <a:t>Desarrollo de módulos que permitan automatizar el proceso de creación del </a:t>
          </a:r>
          <a:r>
            <a:rPr lang="es-ES" sz="4000" b="1" kern="1200" baseline="0" dirty="0" err="1">
              <a:solidFill>
                <a:prstClr val="white"/>
              </a:solidFill>
              <a:latin typeface="Gill Sans MT"/>
              <a:ea typeface="+mn-ea"/>
              <a:cs typeface="+mn-cs"/>
            </a:rPr>
            <a:t>Dataset</a:t>
          </a:r>
          <a:r>
            <a:rPr lang="es-ES" sz="4000" b="1" kern="1200" baseline="0" dirty="0">
              <a:solidFill>
                <a:prstClr val="white"/>
              </a:solidFill>
              <a:latin typeface="Gill Sans MT"/>
              <a:ea typeface="+mn-ea"/>
              <a:cs typeface="+mn-cs"/>
            </a:rPr>
            <a:t> </a:t>
          </a:r>
        </a:p>
      </dgm:t>
    </dgm:pt>
    <dgm:pt modelId="{4717DDA9-1030-4092-93B9-C0CBFE59A9BA}" type="parTrans" cxnId="{912BB005-AA9A-40FA-8854-9BD33DE044F1}">
      <dgm:prSet/>
      <dgm:spPr/>
      <dgm:t>
        <a:bodyPr/>
        <a:lstStyle/>
        <a:p>
          <a:endParaRPr lang="en-US"/>
        </a:p>
      </dgm:t>
    </dgm:pt>
    <dgm:pt modelId="{9A9401E7-335D-405B-B190-56FAD5624692}" type="sibTrans" cxnId="{912BB005-AA9A-40FA-8854-9BD33DE044F1}">
      <dgm:prSet/>
      <dgm:spPr/>
      <dgm:t>
        <a:bodyPr/>
        <a:lstStyle/>
        <a:p>
          <a:endParaRPr lang="en-US"/>
        </a:p>
      </dgm:t>
    </dgm:pt>
    <dgm:pt modelId="{3756E192-7A2A-4752-B10F-3F7BB36C6ABF}" type="pres">
      <dgm:prSet presAssocID="{8449DDA6-D6DD-43B6-826F-19575D01FC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8029DB2-5198-45F9-85DF-B396BB75B551}" type="pres">
      <dgm:prSet presAssocID="{777BEC76-60D7-4AA6-A28D-A9814FB02E8C}" presName="parentText" presStyleLbl="node1" presStyleIdx="0" presStyleCnt="2" custLinFactNeighborX="2563" custLinFactNeighborY="-1385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A32ABB-7402-451E-A92F-F0AB36B54FCB}" type="pres">
      <dgm:prSet presAssocID="{C1642652-4C2E-475C-84CD-2038A7782468}" presName="spacer" presStyleCnt="0"/>
      <dgm:spPr/>
    </dgm:pt>
    <dgm:pt modelId="{0EAC6B9D-8CDF-4516-B7D0-E56920831A99}" type="pres">
      <dgm:prSet presAssocID="{BB87D4BC-E74F-4072-892C-817795682C88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12BB005-AA9A-40FA-8854-9BD33DE044F1}" srcId="{8449DDA6-D6DD-43B6-826F-19575D01FCA3}" destId="{BB87D4BC-E74F-4072-892C-817795682C88}" srcOrd="1" destOrd="0" parTransId="{4717DDA9-1030-4092-93B9-C0CBFE59A9BA}" sibTransId="{9A9401E7-335D-405B-B190-56FAD5624692}"/>
    <dgm:cxn modelId="{3BC911C2-8CB7-4D8D-8828-C804A612C986}" type="presOf" srcId="{BB87D4BC-E74F-4072-892C-817795682C88}" destId="{0EAC6B9D-8CDF-4516-B7D0-E56920831A99}" srcOrd="0" destOrd="0" presId="urn:microsoft.com/office/officeart/2005/8/layout/vList2"/>
    <dgm:cxn modelId="{CCA91CAF-9FDE-4B63-B629-BA723B8EDDA2}" type="presOf" srcId="{777BEC76-60D7-4AA6-A28D-A9814FB02E8C}" destId="{28029DB2-5198-45F9-85DF-B396BB75B551}" srcOrd="0" destOrd="0" presId="urn:microsoft.com/office/officeart/2005/8/layout/vList2"/>
    <dgm:cxn modelId="{F4061BD5-5C0D-4EF5-B9E5-24375438BF73}" type="presOf" srcId="{8449DDA6-D6DD-43B6-826F-19575D01FCA3}" destId="{3756E192-7A2A-4752-B10F-3F7BB36C6ABF}" srcOrd="0" destOrd="0" presId="urn:microsoft.com/office/officeart/2005/8/layout/vList2"/>
    <dgm:cxn modelId="{72E90283-CBF3-4D95-A6D9-3C477F0B82B7}" srcId="{8449DDA6-D6DD-43B6-826F-19575D01FCA3}" destId="{777BEC76-60D7-4AA6-A28D-A9814FB02E8C}" srcOrd="0" destOrd="0" parTransId="{DE997DB6-319F-42D4-99FB-728216564747}" sibTransId="{C1642652-4C2E-475C-84CD-2038A7782468}"/>
    <dgm:cxn modelId="{996EB9A9-B4EE-4DD4-8854-6FF4A32A724E}" type="presParOf" srcId="{3756E192-7A2A-4752-B10F-3F7BB36C6ABF}" destId="{28029DB2-5198-45F9-85DF-B396BB75B551}" srcOrd="0" destOrd="0" presId="urn:microsoft.com/office/officeart/2005/8/layout/vList2"/>
    <dgm:cxn modelId="{9E1DE91F-43E1-486D-AD6F-29FE8E949770}" type="presParOf" srcId="{3756E192-7A2A-4752-B10F-3F7BB36C6ABF}" destId="{9CA32ABB-7402-451E-A92F-F0AB36B54FCB}" srcOrd="1" destOrd="0" presId="urn:microsoft.com/office/officeart/2005/8/layout/vList2"/>
    <dgm:cxn modelId="{8552FFB8-F7A9-4103-85F6-B95481C3A7CB}" type="presParOf" srcId="{3756E192-7A2A-4752-B10F-3F7BB36C6ABF}" destId="{0EAC6B9D-8CDF-4516-B7D0-E56920831A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es-ES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es-ES" sz="1800" dirty="0">
              <a:latin typeface="+mn-lt"/>
            </a:rPr>
            <a:t>1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>
              <a:latin typeface="+mn-lt"/>
            </a:rPr>
            <a:t>Uso de  Zero </a:t>
          </a:r>
          <a:r>
            <a:rPr lang="es-ES" sz="1800" dirty="0" err="1">
              <a:latin typeface="+mn-lt"/>
            </a:rPr>
            <a:t>Shot</a:t>
          </a:r>
          <a:r>
            <a:rPr lang="es-ES" sz="1800" dirty="0">
              <a:latin typeface="+mn-lt"/>
            </a:rPr>
            <a:t> para añadir acentos</a:t>
          </a: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es-ES" sz="1800" dirty="0">
              <a:latin typeface="+mn-lt"/>
            </a:rPr>
            <a:t>2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s-ES" sz="1800" dirty="0"/>
            <a:t>Optimización en el proceso de añadir una voz nueva</a:t>
          </a:r>
          <a:endParaRPr lang="es-ES" sz="1800" dirty="0">
            <a:latin typeface="+mn-lt"/>
          </a:endParaRP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es-ES" sz="1800">
            <a:latin typeface="+mn-lt"/>
          </a:endParaRPr>
        </a:p>
      </dgm:t>
    </dgm:pt>
    <dgm:pt modelId="{196C9F68-3606-4282-A4C6-4485F1280B5F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E578CE5E-D779-4C19-89F9-0D07D1F0EB83}" type="pres">
      <dgm:prSet presAssocID="{4259F840-24E7-476F-9F30-482E46395856}" presName="composite" presStyleCnt="0"/>
      <dgm:spPr/>
    </dgm:pt>
    <dgm:pt modelId="{4A383C5D-243F-41E6-910D-7184DADB018E}" type="pres">
      <dgm:prSet presAssocID="{4259F840-24E7-476F-9F30-482E46395856}" presName="parent" presStyleLbl="alignNode1" presStyleIdx="0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CFA5223-21DA-4336-BC33-11550A79905D}" type="pres">
      <dgm:prSet presAssocID="{4259F840-24E7-476F-9F30-482E4639585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8653E8B-8315-4A77-91BB-884DE62FE1BA}" type="pres">
      <dgm:prSet presAssocID="{4259F840-24E7-476F-9F30-482E46395856}" presName="ConnectLine" presStyleLbl="sibTrans1D1" presStyleIdx="0" presStyleCnt="2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6E2393AD-B84D-47A7-A097-958DEE0F9E02}" type="pres">
      <dgm:prSet presAssocID="{4259F840-24E7-476F-9F30-482E46395856}" presName="ConnectLineEnd" presStyleLbl="lnNode1" presStyleIdx="0" presStyleCnt="2"/>
      <dgm:spPr/>
    </dgm:pt>
    <dgm:pt modelId="{F662EC09-792D-4FCB-A9E2-5FFE0532F7DD}" type="pres">
      <dgm:prSet presAssocID="{4259F840-24E7-476F-9F30-482E46395856}" presName="EmptyPane" presStyleCnt="0"/>
      <dgm:spPr/>
    </dgm:pt>
    <dgm:pt modelId="{62035F11-0024-48E5-871A-79349F348BE4}" type="pres">
      <dgm:prSet presAssocID="{DCC444A4-F20A-48F5-A61E-47BFFF185A57}" presName="spaceBetweenRectangles" presStyleCnt="0"/>
      <dgm:spPr/>
    </dgm:pt>
    <dgm:pt modelId="{4DD622D2-37F3-4641-9CF4-FA60C4C73740}" type="pres">
      <dgm:prSet presAssocID="{87BF7896-20EA-4E8F-B6F4-A34EC5C9CB50}" presName="composite" presStyleCnt="0"/>
      <dgm:spPr/>
    </dgm:pt>
    <dgm:pt modelId="{D867EB78-F98D-4227-848F-E0F38A1FE7A7}" type="pres">
      <dgm:prSet presAssocID="{87BF7896-20EA-4E8F-B6F4-A34EC5C9CB50}" presName="parent" presStyleLbl="alignNode1" presStyleIdx="1" presStyleCnt="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20E1639-6049-4D64-B563-13237B360AAD}" type="pres">
      <dgm:prSet presAssocID="{87BF7896-20EA-4E8F-B6F4-A34EC5C9CB50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2F319C-56FD-4B29-A28A-28B7BF8FFCC8}" type="pres">
      <dgm:prSet presAssocID="{87BF7896-20EA-4E8F-B6F4-A34EC5C9CB50}" presName="ConnectLine" presStyleLbl="sibTrans1D1" presStyleIdx="1" presStyleCnt="2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585B0E69-5849-4AF2-BECA-6BC14CA93905}" type="pres">
      <dgm:prSet presAssocID="{87BF7896-20EA-4E8F-B6F4-A34EC5C9CB50}" presName="ConnectLineEnd" presStyleLbl="lnNode1" presStyleIdx="1" presStyleCnt="2"/>
      <dgm:spPr/>
    </dgm:pt>
    <dgm:pt modelId="{5967DF60-FFFB-442B-8897-97F060617F34}" type="pres">
      <dgm:prSet presAssocID="{87BF7896-20EA-4E8F-B6F4-A34EC5C9CB50}" presName="EmptyPane" presStyleCnt="0"/>
      <dgm:spPr/>
    </dgm:pt>
  </dgm:ptLst>
  <dgm:cxnLst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0224479D-A963-4237-A9BC-B9938B32E30A}" type="presOf" srcId="{B54C8F6C-BE1E-4EAB-B7A0-48DE01FFAA36}" destId="{9CFA5223-21DA-4336-BC33-11550A79905D}" srcOrd="0" destOrd="0" presId="urn:microsoft.com/office/officeart/2016/7/layout/RoundedRectangleTimeline"/>
    <dgm:cxn modelId="{92330C11-C197-4512-BDA4-8D8A69AF7D1C}" srcId="{E5B2E815-0D19-41DC-B01B-4D608769620A}" destId="{87BF7896-20EA-4E8F-B6F4-A34EC5C9CB50}" srcOrd="1" destOrd="0" parTransId="{05E47BA5-F724-4AEE-9B5B-401F18E028E6}" sibTransId="{D63CE73E-35DE-48C3-8753-7648BC953C0D}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B7176E6C-6960-4B6E-A869-C79D8C9163EF}" type="presOf" srcId="{4259F840-24E7-476F-9F30-482E46395856}" destId="{4A383C5D-243F-41E6-910D-7184DADB018E}" srcOrd="0" destOrd="0" presId="urn:microsoft.com/office/officeart/2016/7/layout/RoundedRectangleTimeline"/>
    <dgm:cxn modelId="{C8CAF48F-322D-43C3-A68B-40DA904320AC}" type="presOf" srcId="{E5B2E815-0D19-41DC-B01B-4D608769620A}" destId="{196C9F68-3606-4282-A4C6-4485F1280B5F}" srcOrd="0" destOrd="0" presId="urn:microsoft.com/office/officeart/2016/7/layout/RoundedRectangleTimeline"/>
    <dgm:cxn modelId="{EFA77CE6-C4EA-4B94-9B08-1B67E244A9B0}" type="presOf" srcId="{43CBB0A2-9D75-4264-8A30-3E8974B40658}" destId="{A20E1639-6049-4D64-B563-13237B360AAD}" srcOrd="0" destOrd="0" presId="urn:microsoft.com/office/officeart/2016/7/layout/RoundedRectangleTimeline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CE430EF2-231B-440D-B1B3-68956FEF9CCE}" type="presOf" srcId="{87BF7896-20EA-4E8F-B6F4-A34EC5C9CB50}" destId="{D867EB78-F98D-4227-848F-E0F38A1FE7A7}" srcOrd="0" destOrd="0" presId="urn:microsoft.com/office/officeart/2016/7/layout/RoundedRectangleTimeline"/>
    <dgm:cxn modelId="{4DD086AD-B669-4EDE-B5A0-C1BFD1FD2310}" type="presParOf" srcId="{196C9F68-3606-4282-A4C6-4485F1280B5F}" destId="{E578CE5E-D779-4C19-89F9-0D07D1F0EB83}" srcOrd="0" destOrd="0" presId="urn:microsoft.com/office/officeart/2016/7/layout/RoundedRectangleTimeline"/>
    <dgm:cxn modelId="{6E784769-5DC0-4609-BACB-58CFC79684F3}" type="presParOf" srcId="{E578CE5E-D779-4C19-89F9-0D07D1F0EB83}" destId="{4A383C5D-243F-41E6-910D-7184DADB018E}" srcOrd="0" destOrd="0" presId="urn:microsoft.com/office/officeart/2016/7/layout/RoundedRectangleTimeline"/>
    <dgm:cxn modelId="{F02D074D-5EC6-430F-8F37-6BDE86D00590}" type="presParOf" srcId="{E578CE5E-D779-4C19-89F9-0D07D1F0EB83}" destId="{9CFA5223-21DA-4336-BC33-11550A79905D}" srcOrd="1" destOrd="0" presId="urn:microsoft.com/office/officeart/2016/7/layout/RoundedRectangleTimeline"/>
    <dgm:cxn modelId="{5E47B241-2C62-4C1D-A504-F512248DD458}" type="presParOf" srcId="{E578CE5E-D779-4C19-89F9-0D07D1F0EB83}" destId="{F8653E8B-8315-4A77-91BB-884DE62FE1BA}" srcOrd="2" destOrd="0" presId="urn:microsoft.com/office/officeart/2016/7/layout/RoundedRectangleTimeline"/>
    <dgm:cxn modelId="{E744E7C8-3A2B-4DC4-89D1-3BAF359645C2}" type="presParOf" srcId="{E578CE5E-D779-4C19-89F9-0D07D1F0EB83}" destId="{6E2393AD-B84D-47A7-A097-958DEE0F9E02}" srcOrd="3" destOrd="0" presId="urn:microsoft.com/office/officeart/2016/7/layout/RoundedRectangleTimeline"/>
    <dgm:cxn modelId="{4DC49FE2-BBAC-4CEA-B76C-041FB8FD5A55}" type="presParOf" srcId="{E578CE5E-D779-4C19-89F9-0D07D1F0EB83}" destId="{F662EC09-792D-4FCB-A9E2-5FFE0532F7DD}" srcOrd="4" destOrd="0" presId="urn:microsoft.com/office/officeart/2016/7/layout/RoundedRectangleTimeline"/>
    <dgm:cxn modelId="{D103F4AD-AECB-40CA-9AC9-0659D1C73424}" type="presParOf" srcId="{196C9F68-3606-4282-A4C6-4485F1280B5F}" destId="{62035F11-0024-48E5-871A-79349F348BE4}" srcOrd="1" destOrd="0" presId="urn:microsoft.com/office/officeart/2016/7/layout/RoundedRectangleTimeline"/>
    <dgm:cxn modelId="{01D7E7D4-2EA5-4DBD-9068-7EC3A3A50F6B}" type="presParOf" srcId="{196C9F68-3606-4282-A4C6-4485F1280B5F}" destId="{4DD622D2-37F3-4641-9CF4-FA60C4C73740}" srcOrd="2" destOrd="0" presId="urn:microsoft.com/office/officeart/2016/7/layout/RoundedRectangleTimeline"/>
    <dgm:cxn modelId="{18E83D72-83D9-4C86-9F35-98082B33F558}" type="presParOf" srcId="{4DD622D2-37F3-4641-9CF4-FA60C4C73740}" destId="{D867EB78-F98D-4227-848F-E0F38A1FE7A7}" srcOrd="0" destOrd="0" presId="urn:microsoft.com/office/officeart/2016/7/layout/RoundedRectangleTimeline"/>
    <dgm:cxn modelId="{6BD349E9-4706-4562-9B2C-8650B407F171}" type="presParOf" srcId="{4DD622D2-37F3-4641-9CF4-FA60C4C73740}" destId="{A20E1639-6049-4D64-B563-13237B360AAD}" srcOrd="1" destOrd="0" presId="urn:microsoft.com/office/officeart/2016/7/layout/RoundedRectangleTimeline"/>
    <dgm:cxn modelId="{951FEE78-6DFC-437B-9934-E6A7C1D1D3BB}" type="presParOf" srcId="{4DD622D2-37F3-4641-9CF4-FA60C4C73740}" destId="{342F319C-56FD-4B29-A28A-28B7BF8FFCC8}" srcOrd="2" destOrd="0" presId="urn:microsoft.com/office/officeart/2016/7/layout/RoundedRectangleTimeline"/>
    <dgm:cxn modelId="{64D9C00F-5134-499A-B936-2EA6BE192F92}" type="presParOf" srcId="{4DD622D2-37F3-4641-9CF4-FA60C4C73740}" destId="{585B0E69-5849-4AF2-BECA-6BC14CA93905}" srcOrd="3" destOrd="0" presId="urn:microsoft.com/office/officeart/2016/7/layout/RoundedRectangleTimeline"/>
    <dgm:cxn modelId="{C44CE2AC-7BEA-4ACE-8CC5-21FFB938C421}" type="presParOf" srcId="{4DD622D2-37F3-4641-9CF4-FA60C4C73740}" destId="{5967DF60-FFFB-442B-8897-97F060617F34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029DB2-5198-45F9-85DF-B396BB75B551}">
      <dsp:nvSpPr>
        <dsp:cNvPr id="0" name=""/>
        <dsp:cNvSpPr/>
      </dsp:nvSpPr>
      <dsp:spPr>
        <a:xfrm>
          <a:off x="0" y="551569"/>
          <a:ext cx="10060924" cy="2158649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b="1" kern="1200" baseline="0" noProof="0" dirty="0" smtClean="0"/>
            <a:t>Diseño y evaluación de una arquitectura que sea capaz de imitar o clonar voces de un personaje ficticio.</a:t>
          </a:r>
          <a:endParaRPr lang="es-ES" sz="4100" kern="1200" noProof="0" dirty="0"/>
        </a:p>
      </dsp:txBody>
      <dsp:txXfrm>
        <a:off x="105377" y="656946"/>
        <a:ext cx="9850170" cy="1947895"/>
      </dsp:txXfrm>
    </dsp:sp>
    <dsp:sp modelId="{0EAC6B9D-8CDF-4516-B7D0-E56920831A99}">
      <dsp:nvSpPr>
        <dsp:cNvPr id="0" name=""/>
        <dsp:cNvSpPr/>
      </dsp:nvSpPr>
      <dsp:spPr>
        <a:xfrm>
          <a:off x="0" y="2844664"/>
          <a:ext cx="10060924" cy="2158649"/>
        </a:xfrm>
        <a:prstGeom prst="roundRect">
          <a:avLst/>
        </a:prstGeom>
        <a:solidFill>
          <a:schemeClr val="tx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000" b="1" kern="1200" baseline="0" dirty="0">
              <a:solidFill>
                <a:prstClr val="white"/>
              </a:solidFill>
              <a:latin typeface="Gill Sans MT"/>
              <a:ea typeface="+mn-ea"/>
              <a:cs typeface="+mn-cs"/>
            </a:rPr>
            <a:t>Desarrollo de módulos que permitan automatizar el proceso de creación del </a:t>
          </a:r>
          <a:r>
            <a:rPr lang="es-ES" sz="4000" b="1" kern="1200" baseline="0" dirty="0" err="1">
              <a:solidFill>
                <a:prstClr val="white"/>
              </a:solidFill>
              <a:latin typeface="Gill Sans MT"/>
              <a:ea typeface="+mn-ea"/>
              <a:cs typeface="+mn-cs"/>
            </a:rPr>
            <a:t>Dataset</a:t>
          </a:r>
          <a:r>
            <a:rPr lang="es-ES" sz="4000" b="1" kern="1200" baseline="0" dirty="0">
              <a:solidFill>
                <a:prstClr val="white"/>
              </a:solidFill>
              <a:latin typeface="Gill Sans MT"/>
              <a:ea typeface="+mn-ea"/>
              <a:cs typeface="+mn-cs"/>
            </a:rPr>
            <a:t> </a:t>
          </a:r>
        </a:p>
      </dsp:txBody>
      <dsp:txXfrm>
        <a:off x="105377" y="2950041"/>
        <a:ext cx="9850170" cy="1947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83C5D-243F-41E6-910D-7184DADB018E}">
      <dsp:nvSpPr>
        <dsp:cNvPr id="0" name=""/>
        <dsp:cNvSpPr/>
      </dsp:nvSpPr>
      <dsp:spPr>
        <a:xfrm rot="16200000">
          <a:off x="3464659" y="826760"/>
          <a:ext cx="618203" cy="4528513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+mn-lt"/>
            </a:rPr>
            <a:t>1</a:t>
          </a:r>
        </a:p>
      </dsp:txBody>
      <dsp:txXfrm rot="5400000">
        <a:off x="1539682" y="2812093"/>
        <a:ext cx="4498335" cy="557847"/>
      </dsp:txXfrm>
    </dsp:sp>
    <dsp:sp modelId="{9CFA5223-21DA-4336-BC33-11550A79905D}">
      <dsp:nvSpPr>
        <dsp:cNvPr id="0" name=""/>
        <dsp:cNvSpPr/>
      </dsp:nvSpPr>
      <dsp:spPr>
        <a:xfrm>
          <a:off x="1509504" y="0"/>
          <a:ext cx="4528513" cy="216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s-ES" sz="1800" kern="1200" dirty="0">
              <a:latin typeface="+mn-lt"/>
            </a:rPr>
            <a:t>Uso de  Zero </a:t>
          </a:r>
          <a:r>
            <a:rPr lang="es-ES" sz="1800" kern="1200" dirty="0" err="1">
              <a:latin typeface="+mn-lt"/>
            </a:rPr>
            <a:t>Shot</a:t>
          </a:r>
          <a:r>
            <a:rPr lang="es-ES" sz="1800" kern="1200" dirty="0">
              <a:latin typeface="+mn-lt"/>
            </a:rPr>
            <a:t> para añadir acentos</a:t>
          </a:r>
        </a:p>
      </dsp:txBody>
      <dsp:txXfrm>
        <a:off x="1509504" y="0"/>
        <a:ext cx="4528513" cy="2163712"/>
      </dsp:txXfrm>
    </dsp:sp>
    <dsp:sp modelId="{F8653E8B-8315-4A77-91BB-884DE62FE1BA}">
      <dsp:nvSpPr>
        <dsp:cNvPr id="0" name=""/>
        <dsp:cNvSpPr/>
      </dsp:nvSpPr>
      <dsp:spPr>
        <a:xfrm>
          <a:off x="3773761" y="2287352"/>
          <a:ext cx="0" cy="494562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393AD-B84D-47A7-A097-958DEE0F9E02}">
      <dsp:nvSpPr>
        <dsp:cNvPr id="0" name=""/>
        <dsp:cNvSpPr/>
      </dsp:nvSpPr>
      <dsp:spPr>
        <a:xfrm>
          <a:off x="3711940" y="2163712"/>
          <a:ext cx="123640" cy="1236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67EB78-F98D-4227-848F-E0F38A1FE7A7}">
      <dsp:nvSpPr>
        <dsp:cNvPr id="0" name=""/>
        <dsp:cNvSpPr/>
      </dsp:nvSpPr>
      <dsp:spPr>
        <a:xfrm rot="5400000">
          <a:off x="7993173" y="826760"/>
          <a:ext cx="618203" cy="4528513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>
              <a:latin typeface="+mn-lt"/>
            </a:rPr>
            <a:t>2</a:t>
          </a:r>
        </a:p>
      </dsp:txBody>
      <dsp:txXfrm rot="-5400000">
        <a:off x="6038018" y="2812093"/>
        <a:ext cx="4498335" cy="557847"/>
      </dsp:txXfrm>
    </dsp:sp>
    <dsp:sp modelId="{A20E1639-6049-4D64-B563-13237B360AAD}">
      <dsp:nvSpPr>
        <dsp:cNvPr id="0" name=""/>
        <dsp:cNvSpPr/>
      </dsp:nvSpPr>
      <dsp:spPr>
        <a:xfrm>
          <a:off x="6038018" y="4018322"/>
          <a:ext cx="4528513" cy="2163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Char char=""/>
          </a:pPr>
          <a:r>
            <a:rPr lang="es-ES" sz="1800" kern="1200" dirty="0"/>
            <a:t>Optimización en el proceso de añadir una voz nueva</a:t>
          </a:r>
          <a:endParaRPr lang="es-ES" sz="1800" kern="1200" dirty="0">
            <a:latin typeface="+mn-lt"/>
          </a:endParaRPr>
        </a:p>
      </dsp:txBody>
      <dsp:txXfrm>
        <a:off x="6038018" y="4018322"/>
        <a:ext cx="4528513" cy="2163712"/>
      </dsp:txXfrm>
    </dsp:sp>
    <dsp:sp modelId="{342F319C-56FD-4B29-A28A-28B7BF8FFCC8}">
      <dsp:nvSpPr>
        <dsp:cNvPr id="0" name=""/>
        <dsp:cNvSpPr/>
      </dsp:nvSpPr>
      <dsp:spPr>
        <a:xfrm>
          <a:off x="8302274" y="3400119"/>
          <a:ext cx="0" cy="494562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5B0E69-5849-4AF2-BECA-6BC14CA93905}">
      <dsp:nvSpPr>
        <dsp:cNvPr id="0" name=""/>
        <dsp:cNvSpPr/>
      </dsp:nvSpPr>
      <dsp:spPr>
        <a:xfrm>
          <a:off x="8240454" y="3894682"/>
          <a:ext cx="123640" cy="123640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Escala de tiempo rectangular redondeada"/>
  <dgm:desc val="Se usa para mostrar una lista de eventos en orden cronológico. Un cuadro invisible contiene la descripción mientras que la fecha se muestra en rectángulos, excepto el primer y último nodo, en los que las esquinas del rectángulo son redondeadas. Puede mostrar una gran cantidad de texto y un formato de fecha descriptivo lar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=""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=""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FBAABBB-F1BE-4363-BBD5-0DD1159694AA}" type="datetime1">
              <a:rPr lang="es-ES" smtClean="0"/>
              <a:t>17/07/2023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845F39-3ED7-4557-8E83-69CFB9EC7E67}" type="datetime1">
              <a:rPr lang="es-ES" smtClean="0"/>
              <a:t>17/07/2023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</a:t>
            </a:fld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5E7C03-88B8-4DAC-AE1C-964A18E7E87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EA37B167-7500-4BD6-8ABE-109491A63DCA}" type="datetime1">
              <a:rPr lang="es-ES" smtClean="0"/>
              <a:t>17/07/2023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4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BA80E6-48AA-41FC-963B-B6825EC7B80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F8DD659C-7200-4C6E-8E71-917538A1014F}" type="datetime1">
              <a:rPr lang="es-ES" smtClean="0"/>
              <a:t>17/07/2023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6E845F39-3ED7-4557-8E83-69CFB9EC7E67}" type="datetime1">
              <a:rPr lang="es-ES" smtClean="0"/>
              <a:t>17/07/2023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650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6E845F39-3ED7-4557-8E83-69CFB9EC7E67}" type="datetime1">
              <a:rPr lang="es-ES" smtClean="0"/>
              <a:t>17/07/2023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2119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es-ES" smtClean="0"/>
              <a:t>11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9573AE-68D0-4E10-8315-94E1F19EB58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B4FD4C5C-2FD6-4AC2-8BC3-5FB1B1CB3532}" type="datetime1">
              <a:rPr lang="es-ES" smtClean="0"/>
              <a:t>17/07/2023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6E845F39-3ED7-4557-8E83-69CFB9EC7E67}" type="datetime1">
              <a:rPr lang="es-ES" smtClean="0"/>
              <a:t>17/07/2023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289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6E845F39-3ED7-4557-8E83-69CFB9EC7E67}" type="datetime1">
              <a:rPr lang="es-ES" smtClean="0"/>
              <a:t>17/07/2023</a:t>
            </a:fld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7CCE34D-CFF1-4FFE-815B-D050E7ED2DF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8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es-ES" smtClean="0"/>
              <a:t>17</a:t>
            </a:fld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C649D-2A27-4622-ADC3-122576274F1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D8F4E6A-E35F-442E-A544-AD74ACC7AACF}" type="datetime1">
              <a:rPr lang="es-ES" smtClean="0"/>
              <a:t>17/07/2023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 sz="4800"/>
              <a:t>Flotante en 3D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umna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contenid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Marcador de contenid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EDITAR</a:t>
            </a:r>
          </a:p>
        </p:txBody>
      </p:sp>
      <p:sp>
        <p:nvSpPr>
          <p:cNvPr id="21" name="Marcador de contenid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esu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ítu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Marcador de posición de imagen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42" name="Marcador de posición de imagen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orma libre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46" name="Forma libre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/>
              <a:t>Haga clic para modificar el estilo de subtítulo del patrón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orma libre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/>
            </a:p>
          </p:txBody>
        </p:sp>
        <p:sp>
          <p:nvSpPr>
            <p:cNvPr id="36" name="Forma libre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es-ES" sz="1600"/>
              <a:t>Haga clic para agregar texto</a:t>
            </a:r>
          </a:p>
        </p:txBody>
      </p:sp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2" name="Marcador de posición de imagen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posición de imagen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9" name="Marcador de posición de imagen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0" name="Marcador de posición de imagen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Marcador de contenid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alt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es-ES">
                <a:solidFill>
                  <a:schemeClr val="tx1">
                    <a:alpha val="60000"/>
                  </a:schemeClr>
                </a:solidFill>
              </a:rPr>
              <a:t>Haga clic para modificar el estilo de subtítulo del patrón</a:t>
            </a:r>
            <a:endParaRPr lang="es-E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Escala de tiempo de tabla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orma libre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0" name="Forma libre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11" name="Forma libre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12" name="E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40" name="Títu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es-ES"/>
              <a:t>Equipo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orma libre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3" name="Forma libre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sp>
        <p:nvSpPr>
          <p:cNvPr id="56" name="Marcador de posición de imagen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7" name="Marcador de posición de imagen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58" name="Marcador de posición de imagen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  <a:endParaRPr lang="es-ES" dirty="0"/>
          </a:p>
        </p:txBody>
      </p:sp>
      <p:sp>
        <p:nvSpPr>
          <p:cNvPr id="59" name="Marcador de posición de imagen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5" name="Marcador de tex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7" name="Marcador de tex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69" name="Marcador de tex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es-ES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es-ES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ido y columna 2 (diapositiva de comparació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s-ES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s-E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Martes, 2 de febrero de 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/>
              <a:t>Ejemplo de Texto de pie de página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Martes, 2 de febrero de 20XX</a:t>
            </a:r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es-ES"/>
              <a:t>Ejemplo de Texto de pie de página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es-ES" smtClean="0"/>
              <a:pPr rtl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homertomson\Desktop\pareto_distribution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hyperlink" Target="http://192.168.1.61:8501/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wav"/><Relationship Id="rId11" Type="http://schemas.openxmlformats.org/officeDocument/2006/relationships/image" Target="../media/image6.png"/><Relationship Id="rId5" Type="http://schemas.microsoft.com/office/2007/relationships/media" Target="../media/media3.wav"/><Relationship Id="rId10" Type="http://schemas.openxmlformats.org/officeDocument/2006/relationships/image" Target="../media/image5.jp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706" y="2415035"/>
            <a:ext cx="5432294" cy="2384898"/>
          </a:xfrm>
        </p:spPr>
        <p:txBody>
          <a:bodyPr rtlCol="0" anchor="b" anchorCtr="0">
            <a:normAutofit fontScale="90000"/>
          </a:bodyPr>
          <a:lstStyle/>
          <a:p>
            <a:pPr algn="ctr" rtl="0"/>
            <a:r>
              <a:rPr lang="es-ES" dirty="0"/>
              <a:t>Creación de un programa para clonar y mezclar voces de caracteres de ficción con la voz de un asistente conversacional inteligente</a:t>
            </a:r>
          </a:p>
        </p:txBody>
      </p:sp>
      <p:pic>
        <p:nvPicPr>
          <p:cNvPr id="14" name="Marcador de posición de imagen 13" descr="Fondo digital de puntos de datos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839063" cy="6858000"/>
          </a:xfr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18448" y="4910542"/>
            <a:ext cx="3565524" cy="1731963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Miguel González Hernández</a:t>
            </a:r>
          </a:p>
        </p:txBody>
      </p:sp>
      <p:sp>
        <p:nvSpPr>
          <p:cNvPr id="5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 txBox="1">
            <a:spLocks/>
          </p:cNvSpPr>
          <p:nvPr/>
        </p:nvSpPr>
        <p:spPr>
          <a:xfrm>
            <a:off x="550862" y="6507212"/>
            <a:ext cx="2961771" cy="135293"/>
          </a:xfrm>
          <a:prstGeom prst="rect">
            <a:avLst/>
          </a:prstGeom>
        </p:spPr>
        <p:txBody>
          <a:bodyPr rtlCol="0"/>
          <a:lstStyle>
            <a:defPPr rtl="0"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Martes, 18 de Julio de 2023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8">
            <a:extLst>
              <a:ext uri="{FF2B5EF4-FFF2-40B4-BE49-F238E27FC236}">
                <a16:creationId xmlns:a16="http://schemas.microsoft.com/office/drawing/2014/main" id="{F5A357C8-71AD-446B-D3B5-56353E70B9D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34197929"/>
              </p:ext>
            </p:extLst>
          </p:nvPr>
        </p:nvGraphicFramePr>
        <p:xfrm>
          <a:off x="3958683" y="2174488"/>
          <a:ext cx="8118087" cy="4192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029">
                  <a:extLst>
                    <a:ext uri="{9D8B030D-6E8A-4147-A177-3AD203B41FA5}">
                      <a16:colId xmlns:a16="http://schemas.microsoft.com/office/drawing/2014/main" val="284504803"/>
                    </a:ext>
                  </a:extLst>
                </a:gridCol>
                <a:gridCol w="2706029">
                  <a:extLst>
                    <a:ext uri="{9D8B030D-6E8A-4147-A177-3AD203B41FA5}">
                      <a16:colId xmlns:a16="http://schemas.microsoft.com/office/drawing/2014/main" val="2603853106"/>
                    </a:ext>
                  </a:extLst>
                </a:gridCol>
                <a:gridCol w="2706029">
                  <a:extLst>
                    <a:ext uri="{9D8B030D-6E8A-4147-A177-3AD203B41FA5}">
                      <a16:colId xmlns:a16="http://schemas.microsoft.com/office/drawing/2014/main" val="4239123076"/>
                    </a:ext>
                  </a:extLst>
                </a:gridCol>
              </a:tblGrid>
              <a:tr h="2096429">
                <a:tc>
                  <a:txBody>
                    <a:bodyPr/>
                    <a:lstStyle/>
                    <a:p>
                      <a:r>
                        <a:rPr lang="en-US" dirty="0" err="1"/>
                        <a:t>Tiempo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entrenamiento</a:t>
                      </a:r>
                      <a:r>
                        <a:rPr lang="en-US" dirty="0"/>
                        <a:t> </a:t>
                      </a:r>
                      <a:r>
                        <a:rPr lang="en-US" dirty="0" smtClean="0"/>
                        <a:t>del </a:t>
                      </a:r>
                      <a:r>
                        <a:rPr lang="en-US" dirty="0" err="1" smtClean="0"/>
                        <a:t>modelo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multispeaker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Vits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Número</a:t>
                      </a:r>
                      <a:r>
                        <a:rPr lang="en-US" dirty="0"/>
                        <a:t> de Epochs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Latencia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inferencia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33570"/>
                  </a:ext>
                </a:extLst>
              </a:tr>
              <a:tr h="20964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err="1" smtClean="0"/>
                        <a:t>días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naturales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 RX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51271"/>
                  </a:ext>
                </a:extLst>
              </a:tr>
            </a:tbl>
          </a:graphicData>
        </a:graphic>
      </p:graphicFrame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522FA1-08B5-DE13-B6C8-088940254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9E6F98-8F0F-34CD-9A01-F2464879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10</a:t>
            </a:fld>
            <a:endParaRPr lang="es-E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17658"/>
            <a:ext cx="11091600" cy="1332000"/>
          </a:xfrm>
        </p:spPr>
        <p:txBody>
          <a:bodyPr rtlCol="0"/>
          <a:lstStyle/>
          <a:p>
            <a:r>
              <a:rPr lang="es-ES" dirty="0" smtClean="0"/>
              <a:t>2.Arquitectura </a:t>
            </a:r>
            <a:r>
              <a:rPr lang="es-ES" dirty="0"/>
              <a:t>del Sistema </a:t>
            </a:r>
            <a:r>
              <a:rPr lang="es-ES" dirty="0" smtClean="0"/>
              <a:t>propuesto: Tiempos de entrenamiento y latencia de la inferencia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0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418" y="545962"/>
            <a:ext cx="9829182" cy="1253041"/>
          </a:xfrm>
        </p:spPr>
        <p:txBody>
          <a:bodyPr rtlCol="0"/>
          <a:lstStyle/>
          <a:p>
            <a:pPr algn="ctr"/>
            <a:r>
              <a:rPr lang="es-ES" dirty="0" smtClean="0"/>
              <a:t>3.Resultados </a:t>
            </a:r>
            <a:r>
              <a:rPr lang="es-ES" dirty="0"/>
              <a:t>y Evaluaciones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endParaRPr lang="es-ES" dirty="0"/>
          </a:p>
        </p:txBody>
      </p:sp>
      <p:sp>
        <p:nvSpPr>
          <p:cNvPr id="45" name="Marcador de texto 44">
            <a:extLst>
              <a:ext uri="{FF2B5EF4-FFF2-40B4-BE49-F238E27FC236}">
                <a16:creationId xmlns:a16="http://schemas.microsoft.com/office/drawing/2014/main" id="{FE5CD03B-066A-46AF-8FB8-E8A78074AB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7961" y="5250126"/>
            <a:ext cx="3399684" cy="939185"/>
          </a:xfrm>
        </p:spPr>
        <p:txBody>
          <a:bodyPr rtlCol="0"/>
          <a:lstStyle/>
          <a:p>
            <a:pPr algn="ctr" rtl="0"/>
            <a:r>
              <a:rPr lang="es-ES" dirty="0"/>
              <a:t>Encuestas de la calidad percibida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38CFAB4-7D25-17FA-70A8-11EC31F35B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3049" y="5250126"/>
            <a:ext cx="3570362" cy="1334030"/>
          </a:xfrm>
        </p:spPr>
        <p:txBody>
          <a:bodyPr/>
          <a:lstStyle/>
          <a:p>
            <a:pPr algn="ctr"/>
            <a:r>
              <a:rPr lang="en-US" dirty="0" err="1"/>
              <a:t>Evaluaciones</a:t>
            </a:r>
            <a:r>
              <a:rPr lang="en-US" dirty="0"/>
              <a:t> </a:t>
            </a:r>
            <a:r>
              <a:rPr lang="en-US" dirty="0" err="1"/>
              <a:t>Objetivas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Dataset</a:t>
            </a:r>
          </a:p>
        </p:txBody>
      </p:sp>
      <p:pic>
        <p:nvPicPr>
          <p:cNvPr id="32" name="Marcador de posición de imagen 31" descr="Un dibujo animado con letras&#10;&#10;Descripción generada automáticamente con confianza media">
            <a:hlinkClick r:id="rId3" action="ppaction://hlinkfile"/>
            <a:extLst>
              <a:ext uri="{FF2B5EF4-FFF2-40B4-BE49-F238E27FC236}">
                <a16:creationId xmlns:a16="http://schemas.microsoft.com/office/drawing/2014/main" id="{FBCA1C13-5AA1-0C66-F4E1-AA8E4D2D3B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6866" r="16866"/>
          <a:stretch>
            <a:fillRect/>
          </a:stretch>
        </p:blipFill>
        <p:spPr>
          <a:xfrm>
            <a:off x="690167" y="1473124"/>
            <a:ext cx="4016125" cy="3408279"/>
          </a:xfrm>
        </p:spPr>
      </p:pic>
      <p:pic>
        <p:nvPicPr>
          <p:cNvPr id="53" name="Marcador de posición de imagen 52" descr="Interfaz de usuario gráfica, Aplicación&#10;&#10;Descripción generada automáticamente">
            <a:hlinkClick r:id="rId5"/>
            <a:extLst>
              <a:ext uri="{FF2B5EF4-FFF2-40B4-BE49-F238E27FC236}">
                <a16:creationId xmlns:a16="http://schemas.microsoft.com/office/drawing/2014/main" id="{79F5546C-F976-E9E7-8B02-99E768BB362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7559" b="7559"/>
          <a:stretch>
            <a:fillRect/>
          </a:stretch>
        </p:blipFill>
        <p:spPr>
          <a:xfrm>
            <a:off x="7427438" y="1473123"/>
            <a:ext cx="4016125" cy="3408279"/>
          </a:xfrm>
        </p:spPr>
      </p:pic>
      <p:sp>
        <p:nvSpPr>
          <p:cNvPr id="54" name="Marcador de fecha 12">
            <a:extLst>
              <a:ext uri="{FF2B5EF4-FFF2-40B4-BE49-F238E27FC236}">
                <a16:creationId xmlns:a16="http://schemas.microsoft.com/office/drawing/2014/main" id="{CAFC6903-1B73-F67C-A080-B61C5C62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12</a:t>
            </a:fld>
            <a:endParaRPr lang="es-ES"/>
          </a:p>
        </p:txBody>
      </p:sp>
      <p:sp>
        <p:nvSpPr>
          <p:cNvPr id="20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3" y="367990"/>
            <a:ext cx="11068648" cy="5942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493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26" descr="Gráfico, Gráfico de barras, Gráfico de cajas y bigotes&#10;&#10;Descripción generada automáticamente">
            <a:extLst>
              <a:ext uri="{FF2B5EF4-FFF2-40B4-BE49-F238E27FC236}">
                <a16:creationId xmlns:a16="http://schemas.microsoft.com/office/drawing/2014/main" id="{4FB53891-B0A9-409D-D29A-2E1B55651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3" y="327156"/>
            <a:ext cx="10080703" cy="6045127"/>
          </a:xfrm>
          <a:prstGeom prst="rect">
            <a:avLst/>
          </a:prstGeom>
          <a:noFill/>
        </p:spPr>
      </p:pic>
      <p:sp>
        <p:nvSpPr>
          <p:cNvPr id="17" name="Marcador de número de diapositiva 16">
            <a:extLst>
              <a:ext uri="{FF2B5EF4-FFF2-40B4-BE49-F238E27FC236}">
                <a16:creationId xmlns:a16="http://schemas.microsoft.com/office/drawing/2014/main" id="{22885323-5A62-DFEE-BF6C-23D6E478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13</a:t>
            </a:fld>
            <a:endParaRPr lang="es-ES"/>
          </a:p>
        </p:txBody>
      </p:sp>
      <p:sp>
        <p:nvSpPr>
          <p:cNvPr id="14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33" y="327156"/>
            <a:ext cx="99441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9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14</a:t>
            </a:fld>
            <a:endParaRPr lang="es-ES"/>
          </a:p>
        </p:txBody>
      </p:sp>
      <p:pic>
        <p:nvPicPr>
          <p:cNvPr id="12" name="Imagen 1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50E06EE-BEA5-C75C-4EE3-F993E0237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919" y="493203"/>
            <a:ext cx="10000729" cy="5475394"/>
          </a:xfrm>
          <a:prstGeom prst="rect">
            <a:avLst/>
          </a:prstGeom>
          <a:noFill/>
        </p:spPr>
      </p:pic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</p:spTree>
    <p:extLst>
      <p:ext uri="{BB962C8B-B14F-4D97-AF65-F5344CB8AC3E}">
        <p14:creationId xmlns:p14="http://schemas.microsoft.com/office/powerpoint/2010/main" val="426022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15</a:t>
            </a:fld>
            <a:endParaRPr lang="es-ES"/>
          </a:p>
        </p:txBody>
      </p:sp>
      <p:pic>
        <p:nvPicPr>
          <p:cNvPr id="12" name="Imagen 1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4C3714D2-0FA9-B7CE-E718-27D14E7CF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4" y="762591"/>
            <a:ext cx="9701561" cy="5328617"/>
          </a:xfrm>
          <a:prstGeom prst="rect">
            <a:avLst/>
          </a:prstGeom>
          <a:noFill/>
        </p:spPr>
      </p:pic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</p:spTree>
    <p:extLst>
      <p:ext uri="{BB962C8B-B14F-4D97-AF65-F5344CB8AC3E}">
        <p14:creationId xmlns:p14="http://schemas.microsoft.com/office/powerpoint/2010/main" val="39674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B1AD5-9907-AF43-7F76-8411A52C4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 err="1" smtClean="0"/>
              <a:t>Conclusiones</a:t>
            </a:r>
            <a:r>
              <a:rPr lang="en-US" dirty="0" smtClean="0"/>
              <a:t> y </a:t>
            </a:r>
            <a:r>
              <a:rPr lang="es-ES" dirty="0" smtClean="0"/>
              <a:t>líneas</a:t>
            </a:r>
            <a:r>
              <a:rPr lang="en-US" dirty="0" smtClean="0"/>
              <a:t> </a:t>
            </a:r>
            <a:r>
              <a:rPr lang="en-US" dirty="0" err="1" smtClean="0"/>
              <a:t>futuras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7169A-443C-76CB-6483-7D784DBC6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63" y="1565999"/>
            <a:ext cx="11090274" cy="3979625"/>
          </a:xfrm>
        </p:spPr>
        <p:txBody>
          <a:bodyPr/>
          <a:lstStyle/>
          <a:p>
            <a:pPr marL="0" indent="0">
              <a:buNone/>
            </a:pPr>
            <a:r>
              <a:rPr lang="es-ES" b="1" u="sng" dirty="0" smtClean="0"/>
              <a:t>Objetivos cumplidos:   COMPATIBLES CON LA PRIMERA DIAPOSITIVAAA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Creación del programa, posibilidad de usar en agentes conversacionales como entretenimiento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El sistema está siendo usado en la competición Alexa </a:t>
            </a:r>
            <a:r>
              <a:rPr lang="es-ES" dirty="0" err="1" smtClean="0"/>
              <a:t>Prize</a:t>
            </a:r>
            <a:r>
              <a:rPr lang="es-ES" dirty="0" smtClean="0"/>
              <a:t>, continuando todavía en las rondas finales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Se ha usado un Sistema TTS de última generación (VITS) para el TFM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dirty="0" smtClean="0"/>
              <a:t>Se ha realizado la imitación de 3 personajes ficticios durante el desarrollo del TFM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5339F3-5E76-26DD-7CE6-A2EAEEE45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16</a:t>
            </a:fld>
            <a:endParaRPr lang="es-ES"/>
          </a:p>
        </p:txBody>
      </p:sp>
      <p:sp>
        <p:nvSpPr>
          <p:cNvPr id="7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</p:spTree>
    <p:extLst>
      <p:ext uri="{BB962C8B-B14F-4D97-AF65-F5344CB8AC3E}">
        <p14:creationId xmlns:p14="http://schemas.microsoft.com/office/powerpoint/2010/main" val="42499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 descr="Marcador de posición smart art de escala de tiempo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444566"/>
              </p:ext>
            </p:extLst>
          </p:nvPr>
        </p:nvGraphicFramePr>
        <p:xfrm>
          <a:off x="-234175" y="402121"/>
          <a:ext cx="12076036" cy="6182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17</a:t>
            </a:fld>
            <a:endParaRPr lang="es-ES"/>
          </a:p>
        </p:txBody>
      </p:sp>
      <p:sp>
        <p:nvSpPr>
          <p:cNvPr id="5" name="Marcador de fecha 12">
            <a:extLst>
              <a:ext uri="{FF2B5EF4-FFF2-40B4-BE49-F238E27FC236}">
                <a16:creationId xmlns:a16="http://schemas.microsoft.com/office/drawing/2014/main" id="{6B16250D-0326-2840-15A6-219E95C5A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pic>
        <p:nvPicPr>
          <p:cNvPr id="27" name="Marcador de posición de imagen 26" descr="Fondo digital de puntos de datos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Marcador de posición de imagen 32" descr="Fondo digital de puntos de datos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21834"/>
            <a:ext cx="3565524" cy="1474938"/>
          </a:xfrm>
        </p:spPr>
        <p:txBody>
          <a:bodyPr rtlCol="0"/>
          <a:lstStyle/>
          <a:p>
            <a:pPr rtl="0"/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671" y="1730695"/>
            <a:ext cx="4443168" cy="3415519"/>
          </a:xfrm>
        </p:spPr>
        <p:txBody>
          <a:bodyPr rtlCol="0"/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Motivación y Objetivos</a:t>
            </a:r>
          </a:p>
          <a:p>
            <a:pPr marL="457200" indent="-457200" rtl="0">
              <a:buFont typeface="+mj-lt"/>
              <a:buAutoNum type="arabicPeriod"/>
            </a:pPr>
            <a:r>
              <a:rPr lang="es-ES" dirty="0"/>
              <a:t>Arquitectura del Sistema propuesto</a:t>
            </a:r>
          </a:p>
          <a:p>
            <a:pPr marL="457200" indent="-457200" rtl="0">
              <a:buFont typeface="+mj-lt"/>
              <a:buAutoNum type="arabicPeriod"/>
            </a:pPr>
            <a:r>
              <a:rPr lang="es-ES" dirty="0"/>
              <a:t>Resultados y Evaluaciones</a:t>
            </a:r>
          </a:p>
          <a:p>
            <a:pPr marL="457200" indent="-457200" rtl="0">
              <a:buFont typeface="+mj-lt"/>
              <a:buAutoNum type="arabicPeriod"/>
            </a:pPr>
            <a:r>
              <a:rPr lang="es-ES" dirty="0"/>
              <a:t> Conclusiones y Líneas futuras</a:t>
            </a:r>
          </a:p>
          <a:p>
            <a:pPr rtl="0"/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Marcador de posición de imagen 9" descr="Puntos de dato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Marcador de posición de imagen 11" descr="Fondo de datos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15" name="Marcador de número de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0501" y="154628"/>
            <a:ext cx="11097551" cy="1332000"/>
          </a:xfrm>
        </p:spPr>
        <p:txBody>
          <a:bodyPr/>
          <a:lstStyle/>
          <a:p>
            <a:pPr algn="ctr"/>
            <a:r>
              <a:rPr lang="es-ES" dirty="0" smtClean="0"/>
              <a:t>Motivación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128719" y="657372"/>
            <a:ext cx="3128848" cy="2085826"/>
          </a:xfrm>
        </p:spPr>
        <p:txBody>
          <a:bodyPr/>
          <a:lstStyle/>
          <a:p>
            <a:pPr algn="ctr"/>
            <a:r>
              <a:rPr lang="es-ES" b="1" dirty="0" smtClean="0"/>
              <a:t>3)Tecnología vanguardista de clonación de voz</a:t>
            </a:r>
            <a:endParaRPr lang="en-US" b="1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15538" y="3568390"/>
            <a:ext cx="2821467" cy="2258597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s-ES" dirty="0" smtClean="0"/>
              <a:t>Uso de Deep </a:t>
            </a:r>
            <a:r>
              <a:rPr lang="es-ES" dirty="0" err="1" smtClean="0"/>
              <a:t>Learning</a:t>
            </a:r>
            <a:r>
              <a:rPr lang="es-ES" dirty="0" smtClean="0"/>
              <a:t> para la síntesis de voz</a:t>
            </a:r>
          </a:p>
          <a:p>
            <a:r>
              <a:rPr lang="es-ES" dirty="0" smtClean="0"/>
              <a:t>La aplicación de estas tecnologías abre la puerta a infinidad de nuevas posibilidades</a:t>
            </a:r>
          </a:p>
          <a:p>
            <a:endParaRPr lang="en-U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>
          <a:xfrm>
            <a:off x="9948862" y="6584156"/>
            <a:ext cx="1692274" cy="153888"/>
          </a:xfrm>
        </p:spPr>
        <p:txBody>
          <a:bodyPr/>
          <a:lstStyle/>
          <a:p>
            <a:pPr rtl="0"/>
            <a:fld id="{DBA1B0FB-D917-4C8C-928F-313BD683BF39}" type="slidenum">
              <a:rPr lang="es-ES" smtClean="0"/>
              <a:t>3</a:t>
            </a:fld>
            <a:endParaRPr lang="es-ES"/>
          </a:p>
        </p:txBody>
      </p:sp>
      <p:sp>
        <p:nvSpPr>
          <p:cNvPr id="12" name="Marcador de texto 2"/>
          <p:cNvSpPr>
            <a:spLocks noGrp="1"/>
          </p:cNvSpPr>
          <p:nvPr>
            <p:ph type="body" idx="1"/>
          </p:nvPr>
        </p:nvSpPr>
        <p:spPr>
          <a:xfrm>
            <a:off x="2894247" y="657372"/>
            <a:ext cx="3221291" cy="2085826"/>
          </a:xfrm>
        </p:spPr>
        <p:txBody>
          <a:bodyPr/>
          <a:lstStyle/>
          <a:p>
            <a:pPr algn="ctr"/>
            <a:r>
              <a:rPr lang="es-ES" b="1" dirty="0" smtClean="0"/>
              <a:t>2)Implementación del </a:t>
            </a:r>
            <a:r>
              <a:rPr lang="es-ES" b="1" dirty="0" err="1" smtClean="0"/>
              <a:t>tfm</a:t>
            </a:r>
            <a:r>
              <a:rPr lang="es-ES" b="1" dirty="0" smtClean="0"/>
              <a:t> en la competición Alexa </a:t>
            </a:r>
            <a:r>
              <a:rPr lang="es-ES" b="1" dirty="0" err="1" smtClean="0"/>
              <a:t>prize</a:t>
            </a:r>
            <a:endParaRPr lang="en-US" b="1" dirty="0"/>
          </a:p>
        </p:txBody>
      </p:sp>
      <p:sp>
        <p:nvSpPr>
          <p:cNvPr id="13" name="Marcador de contenido 3"/>
          <p:cNvSpPr>
            <a:spLocks noGrp="1"/>
          </p:cNvSpPr>
          <p:nvPr>
            <p:ph sz="half" idx="2"/>
          </p:nvPr>
        </p:nvSpPr>
        <p:spPr>
          <a:xfrm>
            <a:off x="3054528" y="3568390"/>
            <a:ext cx="2821467" cy="2258597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s-ES" dirty="0" smtClean="0"/>
              <a:t>Competición internacional organizada por Amazon en la que participa la UPM</a:t>
            </a:r>
            <a:endParaRPr lang="en-US" dirty="0"/>
          </a:p>
        </p:txBody>
      </p:sp>
      <p:sp>
        <p:nvSpPr>
          <p:cNvPr id="14" name="Marcador de texto 2"/>
          <p:cNvSpPr>
            <a:spLocks noGrp="1"/>
          </p:cNvSpPr>
          <p:nvPr>
            <p:ph type="body" idx="1"/>
          </p:nvPr>
        </p:nvSpPr>
        <p:spPr>
          <a:xfrm>
            <a:off x="19880" y="1337596"/>
            <a:ext cx="3034648" cy="2085827"/>
          </a:xfrm>
        </p:spPr>
        <p:txBody>
          <a:bodyPr/>
          <a:lstStyle/>
          <a:p>
            <a:pPr algn="ctr"/>
            <a:r>
              <a:rPr lang="es-ES" b="1" dirty="0" smtClean="0"/>
              <a:t>1)Aumentar la capacidad de entretener de los agentes conversacionales</a:t>
            </a:r>
            <a:endParaRPr lang="en-US" b="1" dirty="0"/>
          </a:p>
        </p:txBody>
      </p:sp>
      <p:sp>
        <p:nvSpPr>
          <p:cNvPr id="15" name="Marcador de contenido 3"/>
          <p:cNvSpPr>
            <a:spLocks noGrp="1"/>
          </p:cNvSpPr>
          <p:nvPr>
            <p:ph sz="half" idx="2"/>
          </p:nvPr>
        </p:nvSpPr>
        <p:spPr>
          <a:xfrm>
            <a:off x="72780" y="3568389"/>
            <a:ext cx="2821467" cy="225859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s-ES" dirty="0" smtClean="0"/>
              <a:t>Posibilidad de que los usuarios se entretengan escuchando a sus personajes de ficción favoritos</a:t>
            </a:r>
            <a:endParaRPr lang="en-US" dirty="0"/>
          </a:p>
        </p:txBody>
      </p:sp>
      <p:sp>
        <p:nvSpPr>
          <p:cNvPr id="16" name="Marcador de texto 2"/>
          <p:cNvSpPr>
            <a:spLocks noGrp="1"/>
          </p:cNvSpPr>
          <p:nvPr>
            <p:ph type="body" idx="1"/>
          </p:nvPr>
        </p:nvSpPr>
        <p:spPr>
          <a:xfrm>
            <a:off x="9257567" y="947790"/>
            <a:ext cx="2953627" cy="2085826"/>
          </a:xfrm>
        </p:spPr>
        <p:txBody>
          <a:bodyPr/>
          <a:lstStyle/>
          <a:p>
            <a:pPr algn="ctr"/>
            <a:r>
              <a:rPr lang="es-ES" b="1" dirty="0" smtClean="0"/>
              <a:t>4)Personajes ficticios para evitar quejas de personajes públicos</a:t>
            </a:r>
            <a:endParaRPr lang="en-US" b="1" dirty="0"/>
          </a:p>
        </p:txBody>
      </p:sp>
      <p:sp>
        <p:nvSpPr>
          <p:cNvPr id="17" name="Marcador de contenido 3"/>
          <p:cNvSpPr>
            <a:spLocks noGrp="1"/>
          </p:cNvSpPr>
          <p:nvPr>
            <p:ph sz="half" idx="2"/>
          </p:nvPr>
        </p:nvSpPr>
        <p:spPr>
          <a:xfrm>
            <a:off x="9257567" y="3568390"/>
            <a:ext cx="2821467" cy="2258597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s-ES" dirty="0" smtClean="0"/>
              <a:t>Sumado a la imitación que hacemos de los personajes y no clonación exacta</a:t>
            </a:r>
            <a:endParaRPr lang="en-US" dirty="0"/>
          </a:p>
        </p:txBody>
      </p:sp>
      <p:sp>
        <p:nvSpPr>
          <p:cNvPr id="33" name="Marcador de fecha 12">
            <a:extLst>
              <a:ext uri="{FF2B5EF4-FFF2-40B4-BE49-F238E27FC236}">
                <a16:creationId xmlns:a16="http://schemas.microsoft.com/office/drawing/2014/main" id="{09852BFE-1985-646B-7AB6-B3EF1746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</p:spTree>
    <p:extLst>
      <p:ext uri="{BB962C8B-B14F-4D97-AF65-F5344CB8AC3E}">
        <p14:creationId xmlns:p14="http://schemas.microsoft.com/office/powerpoint/2010/main" val="321541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orma libre: Forma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s-ES"/>
            </a:p>
          </p:txBody>
        </p:sp>
      </p:grp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8822454-633F-1744-422B-0D39FAB0E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057983"/>
              </p:ext>
            </p:extLst>
          </p:nvPr>
        </p:nvGraphicFramePr>
        <p:xfrm>
          <a:off x="1235261" y="780585"/>
          <a:ext cx="10060924" cy="5571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/>
          </a:p>
        </p:txBody>
      </p:sp>
      <p:sp>
        <p:nvSpPr>
          <p:cNvPr id="13" name="Text 13">
            <a:extLst>
              <a:ext uri="{FF2B5EF4-FFF2-40B4-BE49-F238E27FC236}">
                <a16:creationId xmlns:a16="http://schemas.microsoft.com/office/drawing/2014/main" id="{EB73B0FA-F3AB-3005-DBCD-F552CEDCCA66}"/>
              </a:ext>
            </a:extLst>
          </p:cNvPr>
          <p:cNvSpPr/>
          <p:nvPr/>
        </p:nvSpPr>
        <p:spPr>
          <a:xfrm>
            <a:off x="209954" y="4015072"/>
            <a:ext cx="10572152" cy="3583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3"/>
              </a:lnSpc>
              <a:buNone/>
            </a:pPr>
            <a:endParaRPr lang="en-US" sz="1400" b="1" cap="all" spc="200" dirty="0">
              <a:solidFill>
                <a:srgbClr val="FF726D"/>
              </a:solidFill>
              <a:latin typeface="Inconsolata" pitchFamily="34" charset="0"/>
              <a:ea typeface="Inconsolata" pitchFamily="34" charset="-122"/>
            </a:endParaRPr>
          </a:p>
        </p:txBody>
      </p:sp>
      <p:sp>
        <p:nvSpPr>
          <p:cNvPr id="14" name="Marcador de fecha 12">
            <a:extLst>
              <a:ext uri="{FF2B5EF4-FFF2-40B4-BE49-F238E27FC236}">
                <a16:creationId xmlns:a16="http://schemas.microsoft.com/office/drawing/2014/main" id="{15876113-AD66-ADE0-EDEF-70F2BFEC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2" name="Marcador de texto 10">
            <a:extLst>
              <a:ext uri="{FF2B5EF4-FFF2-40B4-BE49-F238E27FC236}">
                <a16:creationId xmlns:a16="http://schemas.microsoft.com/office/drawing/2014/main" id="{F0155F42-75C8-7364-8EE5-39B9A393DDCB}"/>
              </a:ext>
            </a:extLst>
          </p:cNvPr>
          <p:cNvSpPr txBox="1">
            <a:spLocks/>
          </p:cNvSpPr>
          <p:nvPr/>
        </p:nvSpPr>
        <p:spPr>
          <a:xfrm>
            <a:off x="658814" y="2936433"/>
            <a:ext cx="5437186" cy="686819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lang="es-ES" sz="1400" b="0" kern="1200" cap="all" spc="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43"/>
              </a:lnSpc>
            </a:pPr>
            <a:endParaRPr lang="en-US" b="1" dirty="0">
              <a:solidFill>
                <a:srgbClr val="FF726D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</p:txBody>
      </p: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450501" y="154628"/>
            <a:ext cx="11097551" cy="1332000"/>
          </a:xfrm>
        </p:spPr>
        <p:txBody>
          <a:bodyPr/>
          <a:lstStyle/>
          <a:p>
            <a:pPr algn="ctr"/>
            <a:r>
              <a:rPr lang="es-ES" dirty="0" smtClean="0"/>
              <a:t>Objetivos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pPr algn="ctr"/>
            <a:r>
              <a:rPr lang="es-ES" dirty="0" smtClean="0"/>
              <a:t>2.Arquitectura </a:t>
            </a:r>
            <a:r>
              <a:rPr lang="es-ES" dirty="0"/>
              <a:t>del Sistema propuesto</a:t>
            </a: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es-ES" smtClean="0"/>
              <a:pPr rtl="0"/>
              <a:t>5</a:t>
            </a:fld>
            <a:endParaRPr lang="es-ES"/>
          </a:p>
        </p:txBody>
      </p:sp>
      <p:sp>
        <p:nvSpPr>
          <p:cNvPr id="9" name="Marcador de fecha 12">
            <a:extLst>
              <a:ext uri="{FF2B5EF4-FFF2-40B4-BE49-F238E27FC236}">
                <a16:creationId xmlns:a16="http://schemas.microsoft.com/office/drawing/2014/main" id="{8C8EE8FB-25BE-3C7D-A078-10584A27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4" name="Elipse 3"/>
          <p:cNvSpPr/>
          <p:nvPr/>
        </p:nvSpPr>
        <p:spPr>
          <a:xfrm>
            <a:off x="97197" y="2194541"/>
            <a:ext cx="2263698" cy="181989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Descarga Audios /videos originales</a:t>
            </a:r>
            <a:endParaRPr lang="en-US" dirty="0"/>
          </a:p>
        </p:txBody>
      </p:sp>
      <p:sp>
        <p:nvSpPr>
          <p:cNvPr id="11" name="Elipse 10"/>
          <p:cNvSpPr/>
          <p:nvPr/>
        </p:nvSpPr>
        <p:spPr>
          <a:xfrm>
            <a:off x="2585995" y="2194541"/>
            <a:ext cx="2263698" cy="181989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Filtro de Normalización</a:t>
            </a:r>
            <a:endParaRPr lang="es-ES" dirty="0"/>
          </a:p>
        </p:txBody>
      </p:sp>
      <p:sp>
        <p:nvSpPr>
          <p:cNvPr id="12" name="Elipse 11"/>
          <p:cNvSpPr/>
          <p:nvPr/>
        </p:nvSpPr>
        <p:spPr>
          <a:xfrm>
            <a:off x="5023030" y="2194540"/>
            <a:ext cx="2263698" cy="181989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Uso </a:t>
            </a:r>
            <a:r>
              <a:rPr lang="es-ES" dirty="0" err="1" smtClean="0"/>
              <a:t>Demucs</a:t>
            </a:r>
            <a:endParaRPr lang="en-US" dirty="0"/>
          </a:p>
        </p:txBody>
      </p:sp>
      <p:sp>
        <p:nvSpPr>
          <p:cNvPr id="14" name="Elipse 13"/>
          <p:cNvSpPr/>
          <p:nvPr/>
        </p:nvSpPr>
        <p:spPr>
          <a:xfrm>
            <a:off x="7485946" y="2194540"/>
            <a:ext cx="2263698" cy="181989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 smtClean="0"/>
              <a:t>Diarizacion</a:t>
            </a:r>
            <a:endParaRPr lang="en-US" dirty="0"/>
          </a:p>
        </p:txBody>
      </p:sp>
      <p:sp>
        <p:nvSpPr>
          <p:cNvPr id="15" name="Elipse 14"/>
          <p:cNvSpPr/>
          <p:nvPr/>
        </p:nvSpPr>
        <p:spPr>
          <a:xfrm>
            <a:off x="9948863" y="2194541"/>
            <a:ext cx="2263698" cy="1819897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Transcripción con </a:t>
            </a:r>
            <a:r>
              <a:rPr lang="es-ES" dirty="0" err="1" smtClean="0"/>
              <a:t>Whisper</a:t>
            </a:r>
            <a:endParaRPr lang="en-US" dirty="0"/>
          </a:p>
        </p:txBody>
      </p:sp>
      <p:cxnSp>
        <p:nvCxnSpPr>
          <p:cNvPr id="19" name="Conector recto de flecha 18"/>
          <p:cNvCxnSpPr>
            <a:stCxn id="4" idx="6"/>
            <a:endCxn id="11" idx="2"/>
          </p:cNvCxnSpPr>
          <p:nvPr/>
        </p:nvCxnSpPr>
        <p:spPr>
          <a:xfrm>
            <a:off x="2360895" y="3104490"/>
            <a:ext cx="225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>
            <a:stCxn id="11" idx="6"/>
            <a:endCxn id="12" idx="2"/>
          </p:cNvCxnSpPr>
          <p:nvPr/>
        </p:nvCxnSpPr>
        <p:spPr>
          <a:xfrm flipV="1">
            <a:off x="4849693" y="3104489"/>
            <a:ext cx="1733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12" idx="6"/>
            <a:endCxn id="14" idx="2"/>
          </p:cNvCxnSpPr>
          <p:nvPr/>
        </p:nvCxnSpPr>
        <p:spPr>
          <a:xfrm>
            <a:off x="7286728" y="3104489"/>
            <a:ext cx="199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4" idx="6"/>
            <a:endCxn id="15" idx="2"/>
          </p:cNvCxnSpPr>
          <p:nvPr/>
        </p:nvCxnSpPr>
        <p:spPr>
          <a:xfrm>
            <a:off x="9749644" y="3104489"/>
            <a:ext cx="19921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audio (mp3cut.net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3611" y="4327704"/>
            <a:ext cx="1569225" cy="1569225"/>
          </a:xfrm>
          <a:prstGeom prst="rect">
            <a:avLst/>
          </a:prstGeom>
        </p:spPr>
      </p:pic>
      <p:pic>
        <p:nvPicPr>
          <p:cNvPr id="38" name="audionormalizado (mp3cut.net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179763" y="4279264"/>
            <a:ext cx="1617665" cy="1617665"/>
          </a:xfrm>
          <a:prstGeom prst="rect">
            <a:avLst/>
          </a:prstGeom>
        </p:spPr>
      </p:pic>
      <p:pic>
        <p:nvPicPr>
          <p:cNvPr id="39" name="vocals (mp3cut.net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538332" y="4238494"/>
            <a:ext cx="1658435" cy="1658435"/>
          </a:xfrm>
          <a:prstGeom prst="rect">
            <a:avLst/>
          </a:prstGeom>
        </p:spPr>
      </p:pic>
      <p:pic>
        <p:nvPicPr>
          <p:cNvPr id="40" name="diarizado (mp3cut.net) (1)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937670" y="4279263"/>
            <a:ext cx="1617665" cy="1617665"/>
          </a:xfrm>
          <a:prstGeom prst="rect">
            <a:avLst/>
          </a:prstGeom>
        </p:spPr>
      </p:pic>
      <p:pic>
        <p:nvPicPr>
          <p:cNvPr id="41" name="Imagen 40" descr="Bloc De Notas Nota Lápiz Por · Gráficos vectoriales gratis en Pixabay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589" y="4275582"/>
            <a:ext cx="1487442" cy="1584258"/>
          </a:xfrm>
          <a:prstGeom prst="rect">
            <a:avLst/>
          </a:prstGeom>
        </p:spPr>
      </p:pic>
      <p:sp>
        <p:nvSpPr>
          <p:cNvPr id="42" name="CuadroTexto 41"/>
          <p:cNvSpPr txBox="1"/>
          <p:nvPr/>
        </p:nvSpPr>
        <p:spPr>
          <a:xfrm>
            <a:off x="1119264" y="2399131"/>
            <a:ext cx="10496570" cy="19389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“You </a:t>
            </a:r>
            <a:r>
              <a:rPr lang="en-US" sz="4000" dirty="0">
                <a:solidFill>
                  <a:schemeClr val="bg1"/>
                </a:solidFill>
              </a:rPr>
              <a:t>can destroy planets, but you can never destroy what I am, </a:t>
            </a:r>
            <a:r>
              <a:rPr lang="en-US" sz="4000" dirty="0" err="1">
                <a:solidFill>
                  <a:schemeClr val="bg1"/>
                </a:solidFill>
              </a:rPr>
              <a:t>friend.I</a:t>
            </a:r>
            <a:r>
              <a:rPr lang="en-US" sz="4000" dirty="0">
                <a:solidFill>
                  <a:schemeClr val="bg1"/>
                </a:solidFill>
              </a:rPr>
              <a:t> am the hope of the universe</a:t>
            </a:r>
            <a:r>
              <a:rPr lang="en-US" sz="4000" dirty="0" smtClean="0">
                <a:solidFill>
                  <a:schemeClr val="bg1"/>
                </a:solidFill>
              </a:rPr>
              <a:t>!”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2982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2982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2399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6817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  <p:bldLst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/>
          </a:p>
        </p:txBody>
      </p:sp>
      <p:sp>
        <p:nvSpPr>
          <p:cNvPr id="2" name="Marcador de fecha 12">
            <a:extLst>
              <a:ext uri="{FF2B5EF4-FFF2-40B4-BE49-F238E27FC236}">
                <a16:creationId xmlns:a16="http://schemas.microsoft.com/office/drawing/2014/main" id="{7FCB3362-3B95-C6FF-92F9-3121C834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CC4534A-57B4-FE94-4EB9-A088C9EB30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721074"/>
              </p:ext>
            </p:extLst>
          </p:nvPr>
        </p:nvGraphicFramePr>
        <p:xfrm>
          <a:off x="841414" y="1845333"/>
          <a:ext cx="10688946" cy="4198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982">
                  <a:extLst>
                    <a:ext uri="{9D8B030D-6E8A-4147-A177-3AD203B41FA5}">
                      <a16:colId xmlns:a16="http://schemas.microsoft.com/office/drawing/2014/main" val="600801322"/>
                    </a:ext>
                  </a:extLst>
                </a:gridCol>
                <a:gridCol w="3562982">
                  <a:extLst>
                    <a:ext uri="{9D8B030D-6E8A-4147-A177-3AD203B41FA5}">
                      <a16:colId xmlns:a16="http://schemas.microsoft.com/office/drawing/2014/main" val="1573510539"/>
                    </a:ext>
                  </a:extLst>
                </a:gridCol>
                <a:gridCol w="3562982">
                  <a:extLst>
                    <a:ext uri="{9D8B030D-6E8A-4147-A177-3AD203B41FA5}">
                      <a16:colId xmlns:a16="http://schemas.microsoft.com/office/drawing/2014/main" val="3919555042"/>
                    </a:ext>
                  </a:extLst>
                </a:gridCol>
              </a:tblGrid>
              <a:tr h="1152451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Personaje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Número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ficheros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Duración</a:t>
                      </a:r>
                      <a:r>
                        <a:rPr lang="en-US" dirty="0"/>
                        <a:t> total de audio (min)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5994911"/>
                  </a:ext>
                </a:extLst>
              </a:tr>
              <a:tr h="7615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ALEXA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446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417381"/>
                  </a:ext>
                </a:extLst>
              </a:tr>
              <a:tr h="761544">
                <a:tc>
                  <a:txBody>
                    <a:bodyPr/>
                    <a:lstStyle/>
                    <a:p>
                      <a:r>
                        <a:rPr lang="en-US" dirty="0"/>
                        <a:t>GOKU* 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465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3561"/>
                  </a:ext>
                </a:extLst>
              </a:tr>
              <a:tr h="761544">
                <a:tc>
                  <a:txBody>
                    <a:bodyPr/>
                    <a:lstStyle/>
                    <a:p>
                      <a:r>
                        <a:rPr lang="en-US" dirty="0"/>
                        <a:t>MARGE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445</a:t>
                      </a:r>
                    </a:p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25648"/>
                  </a:ext>
                </a:extLst>
              </a:tr>
              <a:tr h="761544">
                <a:tc>
                  <a:txBody>
                    <a:bodyPr/>
                    <a:lstStyle/>
                    <a:p>
                      <a:r>
                        <a:rPr lang="en-US" dirty="0"/>
                        <a:t>MICKEY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259</a:t>
                      </a:r>
                      <a:endParaRPr lang="es-ES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481639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155" y="266959"/>
            <a:ext cx="11091600" cy="1332000"/>
          </a:xfrm>
        </p:spPr>
        <p:txBody>
          <a:bodyPr rtlCol="0"/>
          <a:lstStyle/>
          <a:p>
            <a:pPr algn="ctr"/>
            <a:r>
              <a:rPr lang="es-ES" dirty="0" smtClean="0"/>
              <a:t>2.Arquitectura </a:t>
            </a:r>
            <a:r>
              <a:rPr lang="es-ES" dirty="0"/>
              <a:t>del Sistema </a:t>
            </a:r>
            <a:r>
              <a:rPr lang="es-ES" dirty="0" smtClean="0"/>
              <a:t>propuesto: </a:t>
            </a:r>
            <a:r>
              <a:rPr lang="es-ES" dirty="0" err="1" smtClean="0"/>
              <a:t>Dataset</a:t>
            </a:r>
            <a:r>
              <a:rPr lang="es-ES" dirty="0" smtClean="0"/>
              <a:t> resultante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461962" y="3429000"/>
            <a:ext cx="7009605" cy="1331825"/>
          </a:xfrm>
          <a:noFill/>
        </p:spPr>
      </p:pic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955657A-9B2F-2ACC-ECDD-060621A05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962" y="2097087"/>
            <a:ext cx="11268076" cy="3995650"/>
          </a:xfrm>
        </p:spPr>
        <p:txBody>
          <a:bodyPr/>
          <a:lstStyle/>
          <a:p>
            <a:r>
              <a:rPr lang="es-ES" b="1" dirty="0">
                <a:solidFill>
                  <a:srgbClr val="FFFFFF"/>
                </a:solidFill>
              </a:rPr>
              <a:t>API de Código que permite la implementación de varias arquitecturas de TTS</a:t>
            </a:r>
          </a:p>
          <a:p>
            <a:r>
              <a:rPr lang="es-ES" b="1" dirty="0">
                <a:solidFill>
                  <a:srgbClr val="FFFFFF"/>
                </a:solidFill>
              </a:rPr>
              <a:t>Soporte para más de 10 modelos de TTS incluido VITS, usado en este TFM</a:t>
            </a:r>
          </a:p>
        </p:txBody>
      </p:sp>
      <p:sp>
        <p:nvSpPr>
          <p:cNvPr id="21" name="Marcador de número de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/>
          </a:p>
        </p:txBody>
      </p:sp>
      <p:sp>
        <p:nvSpPr>
          <p:cNvPr id="2" name="Marcador de fecha 12">
            <a:extLst>
              <a:ext uri="{FF2B5EF4-FFF2-40B4-BE49-F238E27FC236}">
                <a16:creationId xmlns:a16="http://schemas.microsoft.com/office/drawing/2014/main" id="{7FCB3362-3B95-C6FF-92F9-3121C834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r>
              <a:rPr lang="es-ES" dirty="0" smtClean="0"/>
              <a:t>2.Arquitectura </a:t>
            </a:r>
            <a:r>
              <a:rPr lang="es-ES" dirty="0"/>
              <a:t>del Sistema </a:t>
            </a:r>
            <a:r>
              <a:rPr lang="es-ES" dirty="0" smtClean="0"/>
              <a:t>propuesto: API usada y Modelo TTS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726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EAFBC0-87C8-88F1-1CC2-1E2EAE98DD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DB673E-B7C0-43AB-83DB-AB5CC59C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9CB773-AACB-7FD5-EA3A-08A57D7F2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es-ES" smtClean="0"/>
              <a:t>8</a:t>
            </a:fld>
            <a:endParaRPr lang="es-ES"/>
          </a:p>
        </p:txBody>
      </p:sp>
      <p:pic>
        <p:nvPicPr>
          <p:cNvPr id="1030" name="Picture 6" descr="YourTTS: Zero-Shot Multi-Speaker Text Synthesis and Voice Conversion / Blog  / Coqui">
            <a:extLst>
              <a:ext uri="{FF2B5EF4-FFF2-40B4-BE49-F238E27FC236}">
                <a16:creationId xmlns:a16="http://schemas.microsoft.com/office/drawing/2014/main" id="{69998735-1A19-DA54-32E6-43AC72DF3C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43" y="227705"/>
            <a:ext cx="9731273" cy="6072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330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7CB24AB3-7438-64CC-CAF2-CC76B011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46" y="1973766"/>
            <a:ext cx="11801232" cy="3953412"/>
          </a:xfrm>
          <a:prstGeom prst="rect">
            <a:avLst/>
          </a:prstGeom>
          <a:noFill/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es-ES" smtClean="0"/>
              <a:pPr rtl="0">
                <a:spcAft>
                  <a:spcPts val="600"/>
                </a:spcAft>
              </a:pPr>
              <a:t>9</a:t>
            </a:fld>
            <a:endParaRPr lang="es-ES"/>
          </a:p>
        </p:txBody>
      </p:sp>
      <p:sp>
        <p:nvSpPr>
          <p:cNvPr id="13" name="Marcador de fecha 12">
            <a:extLst>
              <a:ext uri="{FF2B5EF4-FFF2-40B4-BE49-F238E27FC236}">
                <a16:creationId xmlns:a16="http://schemas.microsoft.com/office/drawing/2014/main" id="{581A66B4-9601-F579-AA2E-21F0364D75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es-ES" dirty="0"/>
              <a:t>Martes, 18 de Julio de 2023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rtlCol="0"/>
          <a:lstStyle/>
          <a:p>
            <a:r>
              <a:rPr lang="es-ES" dirty="0" smtClean="0"/>
              <a:t>2.Arquitectura </a:t>
            </a:r>
            <a:r>
              <a:rPr lang="es-ES" dirty="0"/>
              <a:t>del Sistema </a:t>
            </a:r>
            <a:r>
              <a:rPr lang="es-ES" dirty="0" smtClean="0"/>
              <a:t>propuesto: </a:t>
            </a:r>
            <a:r>
              <a:rPr lang="es-ES" dirty="0" err="1" smtClean="0"/>
              <a:t>PipeLine</a:t>
            </a:r>
            <a:r>
              <a:rPr lang="es-ES" dirty="0" smtClean="0"/>
              <a:t> del funcionamiento del sistema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867.tgt.Office_50301375_TF33713516_Win32_OJ112196127" id="{F9082FAB-B260-427D-84E8-28A2C83CAFF9}" vid="{CFEC27F7-7A35-4744-B58C-557A3196B8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230e9df3-be65-4c73-a93b-d1236ebd677e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purl.org/dc/dcmitype/"/>
    <ds:schemaRef ds:uri="71af3243-3dd4-4a8d-8c0d-dd76da1f02a5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Con bandas</Template>
  <TotalTime>4032</TotalTime>
  <Words>580</Words>
  <Application>Microsoft Office PowerPoint</Application>
  <PresentationFormat>Panorámica</PresentationFormat>
  <Paragraphs>119</Paragraphs>
  <Slides>18</Slides>
  <Notes>8</Notes>
  <HiddenSlides>0</HiddenSlides>
  <MMClips>4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Arial</vt:lpstr>
      <vt:lpstr>Calibri</vt:lpstr>
      <vt:lpstr>Gill Sans MT</vt:lpstr>
      <vt:lpstr>Inconsolata</vt:lpstr>
      <vt:lpstr>Symbol</vt:lpstr>
      <vt:lpstr>Walbaum Display</vt:lpstr>
      <vt:lpstr>Wingdings</vt:lpstr>
      <vt:lpstr>3DFloatVTI</vt:lpstr>
      <vt:lpstr>Creación de un programa para clonar y mezclar voces de caracteres de ficción con la voz de un asistente conversacional inteligente</vt:lpstr>
      <vt:lpstr>ÍNDICE</vt:lpstr>
      <vt:lpstr>Motivación</vt:lpstr>
      <vt:lpstr>Objetivos</vt:lpstr>
      <vt:lpstr>2.Arquitectura del Sistema propuesto</vt:lpstr>
      <vt:lpstr>2.Arquitectura del Sistema propuesto: Dataset resultante</vt:lpstr>
      <vt:lpstr>2.Arquitectura del Sistema propuesto: API usada y Modelo TTS</vt:lpstr>
      <vt:lpstr>Presentación de PowerPoint</vt:lpstr>
      <vt:lpstr>2.Arquitectura del Sistema propuesto: PipeLine del funcionamiento del sistema</vt:lpstr>
      <vt:lpstr>2.Arquitectura del Sistema propuesto: Tiempos de entrenamiento y latencia de la inferencia</vt:lpstr>
      <vt:lpstr>3.Resultados y Evaluaciones  </vt:lpstr>
      <vt:lpstr>Presentación de PowerPoint</vt:lpstr>
      <vt:lpstr>Presentación de PowerPoint</vt:lpstr>
      <vt:lpstr>Presentación de PowerPoint</vt:lpstr>
      <vt:lpstr>Presentación de PowerPoint</vt:lpstr>
      <vt:lpstr>4. Conclusiones y líneas futuras 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de un programa para clonar y mezclar voces de caracteres de ficción con la voz de un asistente conversacional inteligente</dc:title>
  <dc:creator>Miguel González Hernández</dc:creator>
  <cp:lastModifiedBy>Miguel Gonzalez Hernandez</cp:lastModifiedBy>
  <cp:revision>20</cp:revision>
  <dcterms:created xsi:type="dcterms:W3CDTF">2023-07-12T16:27:58Z</dcterms:created>
  <dcterms:modified xsi:type="dcterms:W3CDTF">2023-07-17T17:32:30Z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